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  <p:sldId id="262" r:id="rId4"/>
    <p:sldId id="256" r:id="rId5"/>
    <p:sldId id="258" r:id="rId6"/>
    <p:sldId id="257" r:id="rId7"/>
    <p:sldId id="259" r:id="rId8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shtyu\Documents\My Received Files\Миляева Валентина Владимировна\IMG_19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2564" y="1268760"/>
            <a:ext cx="6500858" cy="471490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Заголовок 1"/>
          <p:cNvSpPr>
            <a:spLocks noGrp="1"/>
          </p:cNvSpPr>
          <p:nvPr/>
        </p:nvSpPr>
        <p:spPr>
          <a:xfrm>
            <a:off x="627169" y="116632"/>
            <a:ext cx="7851648" cy="90872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РЕАЛИЗАЦИЯ НАГРАДНОЙ ПОЛИТИКИ </a:t>
            </a:r>
            <a:b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АДМИНИСТРАЦИЕЙ ГОРОДА ЗАРИНСКА</a:t>
            </a:r>
            <a:b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2024 </a:t>
            </a:r>
            <a:r>
              <a:rPr lang="ru-RU" sz="16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ГОДу</a:t>
            </a:r>
            <a:endParaRPr lang="ru-RU" sz="1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6" name="Подзаголовок 2"/>
          <p:cNvSpPr>
            <a:spLocks noGrp="1"/>
          </p:cNvSpPr>
          <p:nvPr/>
        </p:nvSpPr>
        <p:spPr>
          <a:xfrm>
            <a:off x="2843808" y="6249315"/>
            <a:ext cx="5904656" cy="297976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+mj-lt"/>
              </a:rPr>
              <a:t>ОБЩИЙ  ОТДЕЛ  АДМИНИСТРАЦИИ  ГОРОДА  ЗАРИНСКА</a:t>
            </a:r>
            <a:endParaRPr lang="ru-RU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459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8" y="18864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Статистика государственных и  ведомственных  наград Российской Федерации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(по отраслям)</a:t>
            </a:r>
            <a:endParaRPr kumimoji="0" lang="ru-RU" sz="9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2024 год</a:t>
            </a:r>
            <a:endParaRPr kumimoji="0" lang="ru-RU" sz="9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679604"/>
              </p:ext>
            </p:extLst>
          </p:nvPr>
        </p:nvGraphicFramePr>
        <p:xfrm>
          <a:off x="285720" y="1285866"/>
          <a:ext cx="8429683" cy="572813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57586"/>
                <a:gridCol w="714380"/>
                <a:gridCol w="735266"/>
                <a:gridCol w="884618"/>
                <a:gridCol w="884618"/>
                <a:gridCol w="1206348"/>
                <a:gridCol w="646867"/>
              </a:tblGrid>
              <a:tr h="714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6C00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НАИМЕНОВАНИЕ </a:t>
                      </a:r>
                      <a:r>
                        <a:rPr lang="ru-RU" sz="1200" b="1" dirty="0">
                          <a:solidFill>
                            <a:srgbClr val="6C0000"/>
                          </a:solidFill>
                        </a:rPr>
                        <a:t>ОТРАСЛИ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Ордена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Медали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Почетные звания/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знак отличия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Почетные грамоты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Благодарности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6C0000"/>
                          </a:solidFill>
                        </a:rPr>
                        <a:t>Всего</a:t>
                      </a:r>
                      <a:endParaRPr lang="ru-RU" sz="1200" b="1" dirty="0">
                        <a:solidFill>
                          <a:srgbClr val="6C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Пищевая и перерабатывающая промышленность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/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Промышленность и энергетика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1990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Транспорт,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</a:rPr>
                        <a:t> дорожное хозяйство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Строительство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Жилищно-коммунальное хозяйство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 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190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Связь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Предпринимательство и потребительский рынок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49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Образование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 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Здравоохранение,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санитарный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надзор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, ветеринария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Культура, 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СМИ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Социальная защита, занятость, фонды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Физкультура и спорт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Правоохранительные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органы 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Органы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 регистрационного учёта  и надзора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Органы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 местного  самоуправления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350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</a:rPr>
                        <a:t>Общественные организации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2559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Избирательные комиссии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 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71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63088" y="101243"/>
            <a:ext cx="807249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Статистика региональных наград Российской Федерации (по отраслям)</a:t>
            </a:r>
            <a:endParaRPr kumimoji="0" lang="ru-RU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2024 год</a:t>
            </a:r>
            <a:endParaRPr kumimoji="0" lang="ru-RU" sz="1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76469"/>
              </p:ext>
            </p:extLst>
          </p:nvPr>
        </p:nvGraphicFramePr>
        <p:xfrm>
          <a:off x="313053" y="908720"/>
          <a:ext cx="8572563" cy="614768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30283"/>
                <a:gridCol w="648072"/>
                <a:gridCol w="467765"/>
                <a:gridCol w="612355"/>
                <a:gridCol w="648072"/>
                <a:gridCol w="576064"/>
                <a:gridCol w="792088"/>
                <a:gridCol w="864096"/>
                <a:gridCol w="864096"/>
                <a:gridCol w="879778"/>
                <a:gridCol w="489894"/>
              </a:tblGrid>
              <a:tr h="9048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Наименование </a:t>
                      </a:r>
                      <a:r>
                        <a:rPr lang="ru-RU" sz="800" b="1" dirty="0"/>
                        <a:t>отрасли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/>
                        <a:t>Почётная грамота </a:t>
                      </a:r>
                      <a:r>
                        <a:rPr lang="ru-RU" sz="800" b="1" dirty="0" smtClean="0"/>
                        <a:t>/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err="1" smtClean="0"/>
                        <a:t>Благодар-ствен-ное</a:t>
                      </a:r>
                      <a:r>
                        <a:rPr lang="ru-RU" sz="800" b="1" dirty="0" smtClean="0"/>
                        <a:t> письмо / Диплом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/>
                        <a:t>АКЗС</a:t>
                      </a:r>
                      <a:endParaRPr lang="ru-RU" sz="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 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 smtClean="0"/>
                        <a:t>Памят-ный</a:t>
                      </a:r>
                      <a:r>
                        <a:rPr lang="ru-RU" sz="800" b="1" dirty="0" smtClean="0"/>
                        <a:t> / </a:t>
                      </a:r>
                      <a:r>
                        <a:rPr lang="ru-RU" sz="800" b="1" dirty="0" err="1" smtClean="0"/>
                        <a:t>нагрудн</a:t>
                      </a:r>
                      <a:r>
                        <a:rPr lang="ru-RU" sz="800" b="1" dirty="0" smtClean="0"/>
                        <a:t> знак АКЗС «85</a:t>
                      </a:r>
                      <a:r>
                        <a:rPr lang="ru-RU" sz="800" b="1" baseline="0" dirty="0" smtClean="0"/>
                        <a:t> лет </a:t>
                      </a:r>
                      <a:r>
                        <a:rPr lang="ru-RU" sz="800" b="1" baseline="0" dirty="0" err="1" smtClean="0"/>
                        <a:t>предст</a:t>
                      </a:r>
                      <a:r>
                        <a:rPr lang="ru-RU" sz="800" b="1" baseline="0" dirty="0" smtClean="0"/>
                        <a:t>. власти </a:t>
                      </a:r>
                      <a:r>
                        <a:rPr lang="ru-RU" sz="800" b="1" baseline="0" dirty="0" err="1" smtClean="0"/>
                        <a:t>Алт</a:t>
                      </a:r>
                      <a:r>
                        <a:rPr lang="ru-RU" sz="800" b="1" baseline="0" dirty="0" smtClean="0"/>
                        <a:t>. края»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 Почетное звание  «Заслужен-</a:t>
                      </a:r>
                      <a:r>
                        <a:rPr lang="ru-RU" sz="800" b="1" dirty="0" err="1" smtClean="0"/>
                        <a:t>ный</a:t>
                      </a:r>
                      <a:r>
                        <a:rPr lang="ru-RU" sz="800" b="1" dirty="0" smtClean="0"/>
                        <a:t> юрист Алтайского края»</a:t>
                      </a:r>
                      <a:endParaRPr lang="ru-RU" sz="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8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 Медаль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«За заслуги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/>
                        <a:t>в труде» /Медаль </a:t>
                      </a:r>
                      <a:r>
                        <a:rPr lang="ru-RU" sz="800" b="1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 smtClean="0"/>
                        <a:t>«За заслуги во имя созидания»/ Медаль «Родительская слава»</a:t>
                      </a:r>
                      <a:endParaRPr lang="ru-RU" sz="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Памятная медаль «70 лет начала освоения целинных и залежных земель на Алтае» 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/>
                        <a:t>Почётная грамота Правительства Алтайского края</a:t>
                      </a:r>
                      <a:endParaRPr lang="ru-RU" sz="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 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Благодарность/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Дипломы Губернатора Алтайского края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Почётные грамоты,/ Благодарность</a:t>
                      </a:r>
                      <a:r>
                        <a:rPr lang="ru-RU" sz="800" b="1" baseline="0" dirty="0" smtClean="0"/>
                        <a:t> (отраслевых  Министерств Алтайского края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Почётные грамоты,/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/>
                        <a:t>Благодарность (Благодарности),  дипломы, сертификаты отраслевых Управлений Алтайского края   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/>
                        <a:t>Всего</a:t>
                      </a:r>
                      <a:endParaRPr lang="ru-RU" sz="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</a:tr>
              <a:tr h="3374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Пищевая и перерабатывающая промышленность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2/4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6/0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1/4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20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Промышленность и энергетика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4/12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3/0/0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11/1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7/5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52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440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Транспорт, дорожное хозяйство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44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Строительство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89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+mn-lt"/>
                        </a:rPr>
                        <a:t>Жилищно-коммунальное хозяйство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89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+mn-lt"/>
                          <a:ea typeface="+mn-ea"/>
                          <a:cs typeface="+mn-cs"/>
                        </a:rPr>
                        <a:t>Предпринимательство</a:t>
                      </a:r>
                      <a:r>
                        <a:rPr lang="ru-RU" sz="900" b="1" baseline="0" dirty="0" smtClean="0">
                          <a:latin typeface="+mn-lt"/>
                          <a:ea typeface="+mn-ea"/>
                          <a:cs typeface="+mn-cs"/>
                        </a:rPr>
                        <a:t> и потребительский рынок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8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88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Образование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3/2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5/11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23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987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Здравоохранение, </a:t>
                      </a:r>
                      <a:r>
                        <a:rPr lang="ru-RU" sz="900" b="1" dirty="0" smtClean="0">
                          <a:latin typeface="+mn-lt"/>
                        </a:rPr>
                        <a:t>санитарный</a:t>
                      </a:r>
                      <a:r>
                        <a:rPr lang="ru-RU" sz="900" b="1" baseline="0" dirty="0" smtClean="0">
                          <a:latin typeface="+mn-lt"/>
                        </a:rPr>
                        <a:t> </a:t>
                      </a:r>
                      <a:r>
                        <a:rPr lang="ru-RU" sz="900" b="1" dirty="0" smtClean="0">
                          <a:latin typeface="+mn-lt"/>
                        </a:rPr>
                        <a:t>надзор</a:t>
                      </a:r>
                      <a:r>
                        <a:rPr lang="ru-RU" sz="900" b="1" dirty="0">
                          <a:latin typeface="+mn-lt"/>
                        </a:rPr>
                        <a:t>, ветеринария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0/3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603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Культура, </a:t>
                      </a:r>
                      <a:r>
                        <a:rPr lang="ru-RU" sz="900" b="1" dirty="0" smtClean="0">
                          <a:latin typeface="+mn-lt"/>
                        </a:rPr>
                        <a:t> </a:t>
                      </a:r>
                      <a:r>
                        <a:rPr lang="ru-RU" sz="900" b="1" dirty="0">
                          <a:latin typeface="+mn-lt"/>
                        </a:rPr>
                        <a:t>СМИ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89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Социальная защита, занятость, фонды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3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44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Физкультура и спорт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2/2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4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89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+mn-lt"/>
                        </a:rPr>
                        <a:t>Юстиция,</a:t>
                      </a:r>
                      <a:r>
                        <a:rPr lang="ru-RU" sz="900" b="1" baseline="0" dirty="0" smtClean="0">
                          <a:latin typeface="+mn-lt"/>
                        </a:rPr>
                        <a:t> </a:t>
                      </a:r>
                      <a:r>
                        <a:rPr lang="ru-RU" sz="900" b="1" dirty="0" smtClean="0">
                          <a:latin typeface="+mn-lt"/>
                        </a:rPr>
                        <a:t>Правоохранительные органы, МЧС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2898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Органы местного самоуправления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7/19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37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91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+mn-lt"/>
                        </a:rPr>
                        <a:t>Общественные организации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0/2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  <a:tr h="1985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latin typeface="+mn-lt"/>
                        </a:rPr>
                        <a:t>Пенсионеры /Другие  </a:t>
                      </a:r>
                      <a:endParaRPr lang="ru-RU" sz="9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1/1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37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1/0</a:t>
                      </a:r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 marL="42822" marR="428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49</a:t>
                      </a:r>
                      <a:endParaRPr lang="ru-RU" sz="900" dirty="0"/>
                    </a:p>
                  </a:txBody>
                  <a:tcPr marL="42822" marR="4282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28048"/>
              </p:ext>
            </p:extLst>
          </p:nvPr>
        </p:nvGraphicFramePr>
        <p:xfrm>
          <a:off x="228598" y="2276872"/>
          <a:ext cx="7223722" cy="3815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645"/>
                <a:gridCol w="1048681"/>
                <a:gridCol w="1049353"/>
                <a:gridCol w="1048681"/>
                <a:gridCol w="1048681"/>
                <a:gridCol w="1048681"/>
              </a:tblGrid>
              <a:tr h="1144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ВИДЫ   НАГРАД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2020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рядовые/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Руководи-</a:t>
                      </a:r>
                      <a:r>
                        <a:rPr lang="ru-RU" sz="1300" dirty="0" err="1" smtClean="0">
                          <a:effectLst/>
                        </a:rPr>
                        <a:t>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2021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рядовые/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Руководи-</a:t>
                      </a:r>
                      <a:r>
                        <a:rPr lang="ru-RU" sz="1300" dirty="0" err="1" smtClean="0">
                          <a:effectLst/>
                        </a:rPr>
                        <a:t>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2022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рядовые/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Руководи-</a:t>
                      </a:r>
                      <a:r>
                        <a:rPr lang="ru-RU" sz="1300" dirty="0" err="1" smtClean="0">
                          <a:effectLst/>
                        </a:rPr>
                        <a:t>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2023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рядовые/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Руководи-</a:t>
                      </a:r>
                      <a:r>
                        <a:rPr lang="ru-RU" sz="1300" dirty="0" err="1" smtClean="0">
                          <a:effectLst/>
                        </a:rPr>
                        <a:t>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2024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рядовые/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Руководи-</a:t>
                      </a:r>
                      <a:r>
                        <a:rPr lang="ru-RU" sz="1300" dirty="0" err="1" smtClean="0">
                          <a:effectLst/>
                        </a:rPr>
                        <a:t>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</a:tr>
              <a:tr h="1430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Государственные  и  ведомственные награды  Российской Федерации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79/21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91/9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95/5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70/30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20/80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</a:tr>
              <a:tr h="6676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Награды Алтайского края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87/13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87/13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81/19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76/24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79/21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</a:tr>
              <a:tr h="5722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Награды города Заринска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87/13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87/13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</a:rPr>
                        <a:t>93/7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85/15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effectLst/>
                        </a:rPr>
                        <a:t>86/14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41" marR="60841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476672"/>
            <a:ext cx="796859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СРАВНИТЕЛЬНАЯ  ТАБЛИЦА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категориям награждённых (рядовые, руководители)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2020-2024г.г.  в  процентах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2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683001"/>
              </p:ext>
            </p:extLst>
          </p:nvPr>
        </p:nvGraphicFramePr>
        <p:xfrm>
          <a:off x="900064" y="1700808"/>
          <a:ext cx="8064424" cy="4851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9888"/>
                <a:gridCol w="1224136"/>
                <a:gridCol w="1080120"/>
                <a:gridCol w="720080"/>
                <a:gridCol w="864096"/>
                <a:gridCol w="936104"/>
              </a:tblGrid>
              <a:tr h="158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ВИДЫ   НАГРАД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431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Памятный знак/нагрудный знак АКЗС «85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лет представительной власти Алтайского края»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19/19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4310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Почётная грамота Алтайского краевого Законодательного Собрания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5081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Благодарственное письмо Алтайского краевого Законодательного Собрания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45557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 Алтайского краевого Законодательного Собрания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2931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Почетные звания/ медали  (юбилейная, памятная медаль) Алтайского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края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7/33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1/7/37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Почетная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грамота/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Ю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билейная Почетная грамота)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Правительства Алтайского края 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14/2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505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Благодарность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Сертификат /Диплом Губернатора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Алтайского края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24/2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18/1/2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24/2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Почетная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  отраслевых Министерств и управлений   Алтайского края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  <a:tr h="6465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Благодарственные письма, дипломы, сертификаты  отраслевых Министерств и управлений   Алтайского края</a:t>
                      </a:r>
                      <a:endParaRPr lang="ru-RU" sz="1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33/3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25/2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6412" y="343109"/>
            <a:ext cx="824205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СТАТИСТИКА РЕГИОНАЛЬНЫХ НАГРАД</a:t>
            </a:r>
            <a:endParaRPr kumimoji="0" lang="ru-RU" altLang="ru-RU" sz="28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2020 </a:t>
            </a:r>
            <a:r>
              <a:rPr kumimoji="0" lang="ru-RU" altLang="ru-RU" sz="20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altLang="ru-RU" sz="20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2024г.г.</a:t>
            </a:r>
            <a:endParaRPr kumimoji="0" lang="ru-RU" altLang="ru-RU" sz="20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9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94256"/>
              </p:ext>
            </p:extLst>
          </p:nvPr>
        </p:nvGraphicFramePr>
        <p:xfrm>
          <a:off x="395536" y="1700808"/>
          <a:ext cx="7776865" cy="4569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792088"/>
                <a:gridCol w="936104"/>
                <a:gridCol w="864096"/>
                <a:gridCol w="768018"/>
                <a:gridCol w="888167"/>
              </a:tblGrid>
              <a:tr h="265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  НАГРАД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77" marR="63177" marT="0" marB="0"/>
                </a:tc>
              </a:tr>
              <a:tr h="530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Звание «Почётный гражданин города Заринска»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530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Почётная грамота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Заринского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городского Собрания депутатов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545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Благодарность  председателя 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Заринского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городского Собрания депутатов 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530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Ценный подарок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Заринского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городского Собрания депутатов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2615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Памятный знак «45 лет городу Заринску»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530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Почётная грамота администрации города Заринска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530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Ценный подарок администрации города Заринска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3135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Благодарность главы города   Заринска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123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  <a:tr h="530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Благодарственное письмо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администрации города Заринска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177" marR="6317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31541" y="476672"/>
            <a:ext cx="703994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СТАТИСТИКА  НАГРАД  ГОРОДА  ЗАРИНСКА</a:t>
            </a:r>
            <a:endParaRPr kumimoji="0" lang="ru-RU" altLang="ru-RU" sz="24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2020 </a:t>
            </a:r>
            <a:r>
              <a:rPr kumimoji="0" lang="ru-RU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2024 </a:t>
            </a:r>
            <a:r>
              <a:rPr kumimoji="0" lang="ru-RU" altLang="ru-RU" sz="2400" b="1" i="0" u="none" strike="noStrike" normalizeH="0" baseline="0" dirty="0" err="1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г.г</a:t>
            </a:r>
            <a:r>
              <a:rPr kumimoji="0" lang="ru-RU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altLang="ru-RU" sz="24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2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657478"/>
              </p:ext>
            </p:extLst>
          </p:nvPr>
        </p:nvGraphicFramePr>
        <p:xfrm>
          <a:off x="395537" y="1010559"/>
          <a:ext cx="8496943" cy="6277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199"/>
                <a:gridCol w="792088"/>
                <a:gridCol w="864096"/>
                <a:gridCol w="864096"/>
                <a:gridCol w="936104"/>
                <a:gridCol w="876625"/>
                <a:gridCol w="827099"/>
                <a:gridCol w="827099"/>
                <a:gridCol w="709537"/>
              </a:tblGrid>
              <a:tr h="978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Наименование отрасли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Звание «Почётный гражданин города Заринска»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Почётная грамота </a:t>
                      </a:r>
                      <a:r>
                        <a:rPr lang="ru-RU" sz="900" b="1" kern="1200" dirty="0" err="1">
                          <a:solidFill>
                            <a:schemeClr val="bg1"/>
                          </a:solidFill>
                          <a:effectLst/>
                        </a:rPr>
                        <a:t>Заринского</a:t>
                      </a: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 городского Собрания депутатов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Благодарность председателя </a:t>
                      </a:r>
                      <a:r>
                        <a:rPr lang="ru-RU" sz="900" b="1" kern="1200" dirty="0" err="1">
                          <a:solidFill>
                            <a:schemeClr val="bg1"/>
                          </a:solidFill>
                          <a:effectLst/>
                        </a:rPr>
                        <a:t>Заринского</a:t>
                      </a: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  городского Собрания депутатов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Памятный</a:t>
                      </a:r>
                      <a:r>
                        <a:rPr lang="ru-RU" sz="9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знак «45 лет городу Заринску»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Почётная грамота администрации города Заринска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>
                          <a:solidFill>
                            <a:schemeClr val="bg1"/>
                          </a:solidFill>
                          <a:effectLst/>
                        </a:rPr>
                        <a:t>Ценный подарок администрации города Заринска</a:t>
                      </a:r>
                      <a:endParaRPr lang="ru-RU" sz="9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Благодарность главы </a:t>
                      </a: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города </a:t>
                      </a: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Заринска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Всего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80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Пищевая и перерабатывающая промышленность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01392">
                <a:tc>
                  <a:txBody>
                    <a:bodyPr/>
                    <a:lstStyle/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Промышленность и энергетика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19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107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91657">
                <a:tc>
                  <a:txBody>
                    <a:bodyPr/>
                    <a:lstStyle/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Строительство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335269">
                <a:tc>
                  <a:txBody>
                    <a:bodyPr/>
                    <a:lstStyle/>
                    <a:p>
                      <a:pPr algn="just">
                        <a:lnSpc>
                          <a:spcPts val="142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Жилищно-коммунальное хозяйство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90263">
                <a:tc>
                  <a:txBody>
                    <a:bodyPr/>
                    <a:lstStyle/>
                    <a:p>
                      <a:pPr algn="just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Транспорт, дорожное хозяйство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857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4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Связь</a:t>
                      </a:r>
                      <a:endParaRPr lang="ru-RU" sz="900" b="1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Предпринимательство и потребительский рынок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19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44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Образование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30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69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Здравоохранение, </a:t>
                      </a:r>
                      <a:r>
                        <a:rPr lang="ru-RU" sz="900" b="1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санитар-ный</a:t>
                      </a:r>
                      <a:r>
                        <a:rPr lang="ru-RU" sz="900" b="1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надзор</a:t>
                      </a: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, ветеринария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88588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Культура, СМИ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69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Социальная защита, занятость, </a:t>
                      </a: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фонды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01033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Физкультура и спорт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9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800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bg1"/>
                          </a:solidFill>
                          <a:effectLst/>
                        </a:rPr>
                        <a:t>Юстиция, органы правопорядка, МЧС, охрана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4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30644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Налоговые, фин. органы, банков. и страховая сфера</a:t>
                      </a:r>
                      <a:endParaRPr lang="ru-RU" sz="900" b="1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76143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Органы местного самоуправления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46753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Органы рег. учета и надзора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201392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bg1"/>
                          </a:solidFill>
                          <a:effectLst/>
                        </a:rPr>
                        <a:t>Общественные организации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1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21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85937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Пенсионеры 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1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-</a:t>
                      </a:r>
                      <a:endParaRPr lang="ru-RU" sz="9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3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  <a:tr h="191657">
                <a:tc>
                  <a:txBody>
                    <a:bodyPr/>
                    <a:lstStyle/>
                    <a:p>
                      <a:pPr algn="just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Другие</a:t>
                      </a:r>
                      <a:endParaRPr lang="ru-RU" sz="9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967" marR="3596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2338" y="214482"/>
            <a:ext cx="703994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СТАТИСТИКА  НАГРАД  ГОРОДА  ЗАРИНСКА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отраслям)  за 2024г.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880</TotalTime>
  <Words>1026</Words>
  <Application>Microsoft Office PowerPoint</Application>
  <PresentationFormat>Экран (4:3)</PresentationFormat>
  <Paragraphs>579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Савостикова Светлана Владимировна</cp:lastModifiedBy>
  <cp:revision>78</cp:revision>
  <cp:lastPrinted>2025-03-24T10:50:47Z</cp:lastPrinted>
  <dcterms:created xsi:type="dcterms:W3CDTF">2020-02-13T09:11:03Z</dcterms:created>
  <dcterms:modified xsi:type="dcterms:W3CDTF">2025-05-20T01:47:06Z</dcterms:modified>
</cp:coreProperties>
</file>